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611" autoAdjust="0"/>
  </p:normalViewPr>
  <p:slideViewPr>
    <p:cSldViewPr snapToGrid="0">
      <p:cViewPr varScale="1">
        <p:scale>
          <a:sx n="99" d="100"/>
          <a:sy n="99" d="100"/>
        </p:scale>
        <p:origin x="2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518BA-00AB-4452-A9C5-1152AC9A5A8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D593E-FEFF-4A9E-8120-06C1BD7C1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0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마스크 탐지</a:t>
            </a:r>
            <a:r>
              <a:rPr lang="en-US" altLang="ko-KR" dirty="0"/>
              <a:t>/</a:t>
            </a:r>
            <a:r>
              <a:rPr lang="ko-KR" altLang="en-US" dirty="0"/>
              <a:t>추적 지능형 </a:t>
            </a:r>
            <a:r>
              <a:rPr lang="en-US" altLang="ko-KR" dirty="0"/>
              <a:t>CCTV </a:t>
            </a:r>
            <a:r>
              <a:rPr lang="ko-KR" altLang="en-US" dirty="0"/>
              <a:t>발표를 맡은 김동규입니다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D593E-FEFF-4A9E-8120-06C1BD7C13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723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프로젝트의 컨셉 및 구조입니다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프로젝트를 시작하게 된 계기는 실내 마스크 착용이 점점 중요해지는 시기에 사람의 상시 감시 없이</a:t>
            </a:r>
            <a:br>
              <a:rPr lang="en-US" altLang="ko-KR" dirty="0"/>
            </a:br>
            <a:r>
              <a:rPr lang="ko-KR" altLang="en-US" dirty="0"/>
              <a:t>미착용 인원을 판별하여 자동으로 추적해주고 후속 조치를 취할 수 있도록 하기 위해서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대략적인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</a:t>
            </a:r>
            <a:r>
              <a:rPr lang="en-US" altLang="ko-KR" dirty="0"/>
              <a:t>, CCTV</a:t>
            </a:r>
            <a:r>
              <a:rPr lang="ko-KR" altLang="en-US" dirty="0"/>
              <a:t>에서 얻어온 영상을 배경 부분과 객체 부분으로 나눕니다</a:t>
            </a:r>
            <a:r>
              <a:rPr lang="en-US" altLang="ko-KR" dirty="0"/>
              <a:t>. </a:t>
            </a:r>
            <a:r>
              <a:rPr lang="ko-KR" altLang="en-US" dirty="0"/>
              <a:t>이는 객체와 배경을 따로 처리하기 위해서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객체 부분부터 살펴보면</a:t>
            </a:r>
            <a:r>
              <a:rPr lang="en-US" altLang="ko-KR" dirty="0"/>
              <a:t>, </a:t>
            </a:r>
            <a:r>
              <a:rPr lang="ko-KR" altLang="en-US" dirty="0"/>
              <a:t>객체 영상은 사람들만 존재하는 영상이므로 여기서 마스크 탐지를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얻은 정보를 통해 마스크 미착용 인원에 대한 추적을 </a:t>
            </a:r>
            <a:r>
              <a:rPr lang="en-US" altLang="ko-KR" dirty="0" err="1"/>
              <a:t>ptz</a:t>
            </a:r>
            <a:r>
              <a:rPr lang="en-US" altLang="ko-KR" dirty="0"/>
              <a:t> camera</a:t>
            </a:r>
            <a:r>
              <a:rPr lang="ko-KR" altLang="en-US" dirty="0"/>
              <a:t>를 통해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이전에 얻은 배경 영상은 압축을 더 진행하고</a:t>
            </a:r>
            <a:r>
              <a:rPr lang="en-US" altLang="ko-KR" dirty="0"/>
              <a:t>, </a:t>
            </a:r>
            <a:r>
              <a:rPr lang="ko-KR" altLang="en-US" dirty="0"/>
              <a:t>객체 영상과 합쳐서 평범한 </a:t>
            </a:r>
            <a:r>
              <a:rPr lang="en-US" altLang="ko-KR" dirty="0"/>
              <a:t>CCTV</a:t>
            </a:r>
            <a:r>
              <a:rPr lang="ko-KR" altLang="en-US" dirty="0"/>
              <a:t>처럼 </a:t>
            </a:r>
            <a:r>
              <a:rPr lang="en-US" altLang="ko-KR" dirty="0"/>
              <a:t>Wide-view angle</a:t>
            </a:r>
            <a:r>
              <a:rPr lang="ko-KR" altLang="en-US" dirty="0"/>
              <a:t>로 감시할 수 있는 영상을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D593E-FEFF-4A9E-8120-06C1BD7C133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0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마스크 착용 유무를 판별하기 위해 실시간에 유리한 </a:t>
            </a:r>
            <a:r>
              <a:rPr lang="en-US" altLang="ko-KR" dirty="0"/>
              <a:t>yolo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클라스는</a:t>
            </a:r>
            <a:r>
              <a:rPr lang="ko-KR" altLang="en-US" dirty="0"/>
              <a:t> 마스크 착용과 미착용</a:t>
            </a:r>
            <a:r>
              <a:rPr lang="en-US" altLang="ko-KR" dirty="0"/>
              <a:t>, </a:t>
            </a:r>
            <a:r>
              <a:rPr lang="ko-KR" altLang="en-US" dirty="0"/>
              <a:t>그리고 마스크를 턱에 걸친 상태 이렇게 </a:t>
            </a:r>
            <a:r>
              <a:rPr lang="en-US" altLang="ko-KR" dirty="0"/>
              <a:t>3</a:t>
            </a:r>
            <a:r>
              <a:rPr lang="ko-KR" altLang="en-US" dirty="0"/>
              <a:t>가지로 구분했습니다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학습에 사용된 이미지는 </a:t>
            </a:r>
            <a:r>
              <a:rPr lang="en-US" altLang="ko-KR" dirty="0"/>
              <a:t>700</a:t>
            </a:r>
            <a:r>
              <a:rPr lang="ko-KR" altLang="en-US" dirty="0"/>
              <a:t>장이며 마스크를 착용한 사람 약 </a:t>
            </a:r>
            <a:r>
              <a:rPr lang="en-US" altLang="ko-KR" dirty="0"/>
              <a:t>3000</a:t>
            </a:r>
            <a:r>
              <a:rPr lang="ko-KR" altLang="en-US" dirty="0"/>
              <a:t>명과 착용하지 않은 사람 약 </a:t>
            </a:r>
            <a:r>
              <a:rPr lang="en-US" altLang="ko-KR" dirty="0"/>
              <a:t>900</a:t>
            </a:r>
            <a:r>
              <a:rPr lang="ko-KR" altLang="en-US" dirty="0"/>
              <a:t>명을 포함하고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 결과 본 프로젝트에 적용될 만큼의 신뢰도를 보여주어 그대로 적용할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D593E-FEFF-4A9E-8120-06C1BD7C13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69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보이는 간단한 예시 영상과 같이 사람 얼굴의 크기가 달라져도 제대로 작동하는 것을 알 수 있고</a:t>
            </a:r>
            <a:endParaRPr lang="en-US" altLang="ko-KR" dirty="0"/>
          </a:p>
          <a:p>
            <a:r>
              <a:rPr lang="en-US" altLang="ko-KR" dirty="0"/>
              <a:t>CCTV</a:t>
            </a:r>
            <a:r>
              <a:rPr lang="ko-KR" altLang="en-US" dirty="0"/>
              <a:t>와 동일한 환경에서도 충분히 적용 가능한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D593E-FEFF-4A9E-8120-06C1BD7C13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76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이제부터는 </a:t>
            </a:r>
            <a:r>
              <a:rPr lang="en-US" altLang="ko-KR" dirty="0"/>
              <a:t>CCTV</a:t>
            </a:r>
            <a:r>
              <a:rPr lang="ko-KR" altLang="en-US" dirty="0"/>
              <a:t>에서 얻은 영상을 활용하여 </a:t>
            </a:r>
            <a:r>
              <a:rPr lang="en-US" altLang="ko-KR" dirty="0"/>
              <a:t>tracking</a:t>
            </a:r>
            <a:r>
              <a:rPr lang="ko-KR" altLang="en-US" dirty="0"/>
              <a:t>을 하는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재생</a:t>
            </a:r>
            <a:r>
              <a:rPr lang="en-US" altLang="ko-KR" dirty="0"/>
              <a:t>1) CCTV</a:t>
            </a:r>
            <a:r>
              <a:rPr lang="ko-KR" altLang="en-US" dirty="0"/>
              <a:t>와 흡사한 환경을 최대한 구현하기 위해 </a:t>
            </a:r>
            <a:r>
              <a:rPr lang="en-US" altLang="ko-KR" dirty="0"/>
              <a:t>‘</a:t>
            </a:r>
            <a:r>
              <a:rPr lang="ko-KR" altLang="en-US" dirty="0" err="1"/>
              <a:t>한화테크원</a:t>
            </a:r>
            <a:r>
              <a:rPr lang="en-US" altLang="ko-KR" dirty="0"/>
              <a:t>’</a:t>
            </a:r>
            <a:r>
              <a:rPr lang="ko-KR" altLang="en-US" dirty="0"/>
              <a:t>에 업로드 되어 있는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예시 영상을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원본 영상에서 배경과 객체를 구분하는 단계입니다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재생</a:t>
            </a:r>
            <a:r>
              <a:rPr lang="en-US" altLang="ko-KR" dirty="0"/>
              <a:t>2)</a:t>
            </a:r>
            <a:r>
              <a:rPr lang="ko-KR" altLang="en-US" dirty="0"/>
              <a:t>구분하는 방법으로 실내 </a:t>
            </a:r>
            <a:r>
              <a:rPr lang="en-US" altLang="ko-KR" dirty="0"/>
              <a:t>CCTV</a:t>
            </a:r>
            <a:r>
              <a:rPr lang="ko-KR" altLang="en-US" dirty="0"/>
              <a:t>는 고정되어 있다는 점을 사용하여 이전 프레임들과 비교하며 움직임이 있는 부분들만 추출하는 마스크를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실내의 경우 햇빛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노이즈 등에 의한 영향이 적기 때문에 마스크의 구분 성능이 더 효과적입니다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 err="1"/>
              <a:t>opencv</a:t>
            </a:r>
            <a:r>
              <a:rPr lang="ko-KR" altLang="en-US" dirty="0"/>
              <a:t>를 사용하여 배경 부분 중간 중간에 있는 노이즈를 제거하여 확실하게 배경 부분을 나눌 수 있도록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재생</a:t>
            </a:r>
            <a:r>
              <a:rPr lang="en-US" altLang="ko-KR" dirty="0"/>
              <a:t>3)</a:t>
            </a:r>
            <a:r>
              <a:rPr lang="ko-KR" altLang="en-US" dirty="0"/>
              <a:t>결과적으로 객체 부분이 </a:t>
            </a:r>
            <a:r>
              <a:rPr lang="en-US" altLang="ko-KR" dirty="0"/>
              <a:t>1, </a:t>
            </a:r>
            <a:r>
              <a:rPr lang="ko-KR" altLang="en-US" dirty="0"/>
              <a:t>배경 부분이 </a:t>
            </a:r>
            <a:r>
              <a:rPr lang="en-US" altLang="ko-KR" dirty="0"/>
              <a:t>0</a:t>
            </a:r>
            <a:r>
              <a:rPr lang="ko-KR" altLang="en-US" dirty="0"/>
              <a:t>인 마스크를 원본 영상과 곱하여 이와 같은 결과를 얻을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D593E-FEFF-4A9E-8120-06C1BD7C13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7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단계에서 얻은 객체 영상에서 마스크를 탐지하는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재생</a:t>
            </a:r>
            <a:r>
              <a:rPr lang="en-US" altLang="ko-KR" dirty="0"/>
              <a:t>2)</a:t>
            </a:r>
            <a:r>
              <a:rPr lang="ko-KR" altLang="en-US" dirty="0"/>
              <a:t>객체 </a:t>
            </a:r>
            <a:r>
              <a:rPr lang="ko-KR" altLang="en-US"/>
              <a:t>영상에 앞서 학습시킨 </a:t>
            </a:r>
            <a:r>
              <a:rPr lang="en-US" altLang="ko-KR" dirty="0"/>
              <a:t>yolo</a:t>
            </a:r>
            <a:r>
              <a:rPr lang="ko-KR" altLang="en-US" dirty="0"/>
              <a:t>를 통해 움직임이 있는 객체에 대해서 마스크 착용 여부를 판단합니다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CCTV </a:t>
            </a:r>
            <a:r>
              <a:rPr lang="ko-KR" altLang="en-US" dirty="0"/>
              <a:t>영상에서 움직임이 있는 객체는 대부분 사람일 확률이 높고</a:t>
            </a:r>
            <a:r>
              <a:rPr lang="en-US" altLang="ko-KR" dirty="0"/>
              <a:t>, yolo</a:t>
            </a:r>
            <a:r>
              <a:rPr lang="ko-KR" altLang="en-US" dirty="0"/>
              <a:t>가 배경을 사람으로 인식하여 잘못 판단하는 경우도 줄기 때문에</a:t>
            </a:r>
            <a:endParaRPr lang="en-US" altLang="ko-KR" dirty="0"/>
          </a:p>
          <a:p>
            <a:r>
              <a:rPr lang="ko-KR" altLang="en-US" dirty="0"/>
              <a:t>객체만 존재하는 영상을 사용하는 것이 효과적이라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D593E-FEFF-4A9E-8120-06C1BD7C13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6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탐지하던 도중에 </a:t>
            </a:r>
            <a:r>
              <a:rPr lang="en-US" altLang="ko-KR" dirty="0"/>
              <a:t>no mask(</a:t>
            </a:r>
            <a:r>
              <a:rPr lang="ko-KR" altLang="en-US" dirty="0"/>
              <a:t>마스크 미착용</a:t>
            </a:r>
            <a:r>
              <a:rPr lang="en-US" altLang="ko-KR" dirty="0"/>
              <a:t>) </a:t>
            </a:r>
            <a:r>
              <a:rPr lang="ko-KR" altLang="en-US" dirty="0"/>
              <a:t>인원을 발견하면 해당 좌표를 </a:t>
            </a:r>
            <a:r>
              <a:rPr lang="en-US" altLang="ko-KR" dirty="0"/>
              <a:t>Sub Camera</a:t>
            </a:r>
            <a:r>
              <a:rPr lang="ko-KR" altLang="en-US" dirty="0"/>
              <a:t>에게 전달합니다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그 좌표를 통해 마스크를 착용하지 않은 인원을 줌 인과 </a:t>
            </a:r>
            <a:r>
              <a:rPr lang="en-US" altLang="ko-KR" dirty="0"/>
              <a:t>tracking </a:t>
            </a:r>
            <a:r>
              <a:rPr lang="ko-KR" altLang="en-US" dirty="0"/>
              <a:t>기능을 지닌 </a:t>
            </a:r>
            <a:r>
              <a:rPr lang="en-US" altLang="ko-KR" dirty="0"/>
              <a:t>Sub Camera</a:t>
            </a:r>
            <a:r>
              <a:rPr lang="ko-KR" altLang="en-US" dirty="0"/>
              <a:t>가 추적합니다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 </a:t>
            </a:r>
            <a:r>
              <a:rPr lang="en-US" altLang="ko-KR" dirty="0" err="1"/>
              <a:t>ptz</a:t>
            </a:r>
            <a:r>
              <a:rPr lang="en-US" altLang="ko-KR" dirty="0"/>
              <a:t> </a:t>
            </a:r>
            <a:r>
              <a:rPr lang="ko-KR" altLang="en-US" dirty="0"/>
              <a:t>카메라를 구하기에 어려움이 있어 </a:t>
            </a:r>
            <a:r>
              <a:rPr lang="en-US" altLang="ko-KR" dirty="0"/>
              <a:t>tracking</a:t>
            </a:r>
            <a:r>
              <a:rPr lang="ko-KR" altLang="en-US" dirty="0"/>
              <a:t>을 하는 카메라가 기록하는 모습의 예상 영상으로 대체했습니다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D593E-FEFF-4A9E-8120-06C1BD7C13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440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종합적인 구조입니다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</a:t>
            </a:r>
            <a:r>
              <a:rPr lang="en-US" altLang="ko-KR" dirty="0"/>
              <a:t>, </a:t>
            </a:r>
            <a:r>
              <a:rPr lang="ko-KR" altLang="en-US" dirty="0"/>
              <a:t>입력 영상에 객체만 존재하는 마스크를 적용하여 객체 영상을 얻습니다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다음으로 객체 영상에서 </a:t>
            </a:r>
            <a:r>
              <a:rPr lang="en-US" altLang="ko-KR" dirty="0"/>
              <a:t>mask detection</a:t>
            </a:r>
            <a:r>
              <a:rPr lang="ko-KR" altLang="en-US" dirty="0"/>
              <a:t>을 실시하여 마스크 미착용 인원에 대한 좌표를 얻고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Sub-Camera</a:t>
            </a:r>
            <a:r>
              <a:rPr lang="ko-KR" altLang="en-US" dirty="0"/>
              <a:t>에게 전송합니다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좌표를 전송 받은 </a:t>
            </a:r>
            <a:r>
              <a:rPr lang="en-US" altLang="ko-KR" dirty="0"/>
              <a:t>Sub-Camera</a:t>
            </a:r>
            <a:r>
              <a:rPr lang="ko-KR" altLang="en-US" dirty="0"/>
              <a:t>는 해당 인원을 추적하여 사용자가 위치를 쉽게 파악할 수 있도록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마스크를 적용하는 과정에서</a:t>
            </a:r>
            <a:r>
              <a:rPr lang="en-US" altLang="ko-KR" dirty="0"/>
              <a:t>, </a:t>
            </a:r>
            <a:r>
              <a:rPr lang="ko-KR" altLang="en-US" dirty="0"/>
              <a:t>해당 마스크를 반전시킨 뒤 원본 영상에 적용하면 배경만 있는 영상을 얻을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배경 영상은 노이즈를 제거하여 불필요한 정보를 더 삭제할 수 있도록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다음 배경 영상과 객체 영상을 합하여 </a:t>
            </a:r>
            <a:r>
              <a:rPr lang="en-US" altLang="ko-KR" dirty="0"/>
              <a:t>CCTV</a:t>
            </a:r>
            <a:r>
              <a:rPr lang="ko-KR" altLang="en-US" dirty="0"/>
              <a:t>가 기록한 원본과 동일하지만 용량은 조금 적은 영상을 송출합니다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실시간 처리에서는 프레임 당 평균 처리 시간은 </a:t>
            </a:r>
            <a:r>
              <a:rPr lang="en-US" altLang="ko-KR" dirty="0"/>
              <a:t>40ms, </a:t>
            </a:r>
            <a:r>
              <a:rPr lang="ko-KR" altLang="en-US" dirty="0"/>
              <a:t>평균</a:t>
            </a:r>
            <a:r>
              <a:rPr lang="en-US" altLang="ko-KR" dirty="0"/>
              <a:t>fps</a:t>
            </a:r>
            <a:r>
              <a:rPr lang="ko-KR" altLang="en-US" dirty="0"/>
              <a:t>는 </a:t>
            </a:r>
            <a:r>
              <a:rPr lang="en-US" altLang="ko-KR" dirty="0"/>
              <a:t>30fps</a:t>
            </a:r>
            <a:r>
              <a:rPr lang="ko-KR" altLang="en-US" dirty="0"/>
              <a:t>정도로 측정되었습니다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D593E-FEFF-4A9E-8120-06C1BD7C13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61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프로젝트를 진행하면서 부족했던 점</a:t>
            </a:r>
            <a:r>
              <a:rPr lang="en-US" altLang="ko-KR" dirty="0"/>
              <a:t>, </a:t>
            </a:r>
            <a:r>
              <a:rPr lang="ko-KR" altLang="en-US" dirty="0" err="1"/>
              <a:t>개선되어야할</a:t>
            </a:r>
            <a:r>
              <a:rPr lang="ko-KR" altLang="en-US" dirty="0"/>
              <a:t> 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</a:t>
            </a:r>
            <a:r>
              <a:rPr lang="en-US" altLang="ko-KR" dirty="0"/>
              <a:t>, tracking</a:t>
            </a:r>
            <a:r>
              <a:rPr lang="ko-KR" altLang="en-US" dirty="0"/>
              <a:t>을 하는 과정은 </a:t>
            </a:r>
            <a:r>
              <a:rPr lang="en-US" altLang="ko-KR" dirty="0" err="1"/>
              <a:t>ptz</a:t>
            </a:r>
            <a:r>
              <a:rPr lang="en-US" altLang="ko-KR" dirty="0"/>
              <a:t> camera</a:t>
            </a:r>
            <a:r>
              <a:rPr lang="ko-KR" altLang="en-US" dirty="0"/>
              <a:t>의 개수에 따라 할 수 있기 때문에 모든 사람을 </a:t>
            </a:r>
            <a:r>
              <a:rPr lang="en-US" altLang="ko-KR" dirty="0"/>
              <a:t>tracking </a:t>
            </a:r>
            <a:r>
              <a:rPr lang="ko-KR" altLang="en-US" dirty="0"/>
              <a:t>하기에는 한계가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위해 화면을 일정한 개수</a:t>
            </a:r>
            <a:r>
              <a:rPr lang="en-US" altLang="ko-KR" dirty="0"/>
              <a:t>(3x3, 5x5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구역으로 나눠 각 구역에서 마스크 미착용이 감지되면 </a:t>
            </a:r>
            <a:r>
              <a:rPr lang="en-US" altLang="ko-KR" dirty="0"/>
              <a:t>tracking</a:t>
            </a:r>
            <a:r>
              <a:rPr lang="ko-KR" altLang="en-US" dirty="0"/>
              <a:t>을 하는 형식으로 구현할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</a:t>
            </a:r>
            <a:r>
              <a:rPr lang="en-US" altLang="ko-KR" dirty="0"/>
              <a:t>, tracking</a:t>
            </a:r>
            <a:r>
              <a:rPr lang="ko-KR" altLang="en-US" dirty="0"/>
              <a:t>을 수행하기 때문에 마스크 탐지의 정확도의 향상이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정확한 판별을 수행하고 실시간 처리에는 영향을 주지 않는 해결법이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객체와 배경의 구분이 확실하게 이루어져야 정확한 인원이 파악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여러가지 영상으로 실험한 결과</a:t>
            </a:r>
            <a:r>
              <a:rPr lang="en-US" altLang="ko-KR" dirty="0"/>
              <a:t>, </a:t>
            </a:r>
            <a:r>
              <a:rPr lang="ko-KR" altLang="en-US" dirty="0"/>
              <a:t>가만히 서 있는 인원은 움직임이 없어 객체가 아닌 배경으로 판별하는 문제가 발생했었습니다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마스크 탐지 지능형 </a:t>
            </a:r>
            <a:r>
              <a:rPr lang="en-US" altLang="ko-KR" dirty="0"/>
              <a:t>CCTV</a:t>
            </a:r>
            <a:r>
              <a:rPr lang="ko-KR" altLang="en-US" dirty="0"/>
              <a:t>에 대한 발표를 마치겠습니다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D593E-FEFF-4A9E-8120-06C1BD7C133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46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4AAC7-2249-17F1-6DF1-7B2068609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4B946-A0EB-03B1-236E-F6058EB5C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017F4-EE78-A4BB-3963-481CC65D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35923-DD03-7A13-D1DC-78D628FE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3B6DA3-5FDD-9F94-49DC-50BE9AA3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854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9F97E-F90D-0110-BEC2-9C04426E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09B789-3CDB-3ADD-4555-2C0328523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D3AA4E-6055-033B-DFC8-5096F6A1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60E07-756E-FA4A-4324-4288EBA92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D58D86-7ECC-0D57-22DD-C501F032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7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7623B3-EB80-8A9C-FC4F-4104BF0BE4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0A1635-FED2-0CB6-9933-B46D6A8B3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8E02-B3A6-C85A-4968-7686D3089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20E84D-33EF-0C91-79AD-6957D293C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63AF0-6F22-6AB9-2A15-6EDEDFF9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87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5F628-ACF8-3C95-CFAA-B5845242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81EEED-9332-0AA4-6205-8F3C34881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8019D-5684-09AF-DD59-CA402959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51587-C1BC-86A0-BDBA-0E877231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4BD877-2F01-EE1B-F752-EA47A7E1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73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B972F-7552-A91F-388A-EB1BA934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B5655-39F5-4FB9-22AA-2BDE112AF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3D959-CC67-BB1D-C0DD-74C78223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8543A-844B-FF53-ADC4-CDD85795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BF93D8-938D-348C-EC9B-722DE3C8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55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BF9F4-AB38-BDEE-E795-FE2E8F70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E23D07-740B-34BA-CFF7-53130E49C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F257-C631-406F-9550-01DBF7F28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135711-E4C6-5690-200D-D94E745A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4D4C47-B756-2A85-25D6-95D74481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EFEE8C-A035-0634-F981-3A1B820B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09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4A5D1-7CE0-8960-13E6-49D5C164F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74BB43-E92F-0FB7-2CAA-C8D6615EC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D5A2C0-80D9-426E-5588-481F39C0A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3ED8DB-6C5D-DB33-B51C-EA507F744A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1296F0-764C-63A0-4064-7C9981A75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85E84B-B581-730C-A458-B068B2C4C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A9C483-01F6-95D2-3A1C-7F0EB34AD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9CD315-454A-A83F-31BB-6F525328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7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1D27C-C3C1-98F5-3C13-31A91F22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8626D2-F7C2-CEC9-F893-30006C5CF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EA8D59-0FA7-5B3C-14A0-88E21F13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20640D-42B9-48FB-EC48-5FB8B063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12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355116-319C-EA42-1DC2-E7214E14C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269E79-BD6E-D71E-A386-30E6AED0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640B3-6BA8-844C-A2BD-26CD3A08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25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5D77E-F9E7-B866-E6A6-4CE25A7B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650D9-A4E9-3CB7-7950-3AA113EF7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AEB5C5-1A3D-9544-97EE-54F02751B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D7913C-36D8-DC10-8CDB-A259EE13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62A621-E572-4868-F478-D42413B9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79AAE6-C327-62AB-FA86-13A3BAE1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06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90BF5-AE5A-2F51-0E44-2EAA9BA6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D3EB62-4084-6FDA-AC5A-F2F65B3F5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4AEA6D-0990-7C4D-294B-1AEA0F5B9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E6EBA4-2C62-804F-42DE-A9102847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4E275E-3CD8-8A31-F932-2F2E824F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C3524D-64F2-4ADC-2D73-564E9863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055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0967DB-5279-0047-EF42-DDC9CB79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68B205-945F-26A8-AE91-DD44B8046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F4324-67FF-3C0C-C976-667BDD5E5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58DB1-3D72-4307-B08E-AAC30EA4E6F0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6016F-AC87-20A4-55B4-5520D1B8D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8415E-F963-36B7-4458-79937F59D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EA95B-C86E-4EC6-BD6C-6D5E2E8822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6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https://github.com/KLOKDK/Intelligent_CCTV" TargetMode="Externa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m4a"/><Relationship Id="rId7" Type="http://schemas.openxmlformats.org/officeDocument/2006/relationships/image" Target="../media/image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media" Target="../media/media9.m4a"/><Relationship Id="rId13" Type="http://schemas.openxmlformats.org/officeDocument/2006/relationships/image" Target="../media/image5.png"/><Relationship Id="rId3" Type="http://schemas.openxmlformats.org/officeDocument/2006/relationships/video" Target="../media/media6.mp4"/><Relationship Id="rId7" Type="http://schemas.openxmlformats.org/officeDocument/2006/relationships/video" Target="../media/media8.mp4"/><Relationship Id="rId12" Type="http://schemas.openxmlformats.org/officeDocument/2006/relationships/image" Target="../media/image4.png"/><Relationship Id="rId2" Type="http://schemas.microsoft.com/office/2007/relationships/media" Target="../media/media6.mp4"/><Relationship Id="rId1" Type="http://schemas.openxmlformats.org/officeDocument/2006/relationships/tags" Target="../tags/tag2.xml"/><Relationship Id="rId6" Type="http://schemas.microsoft.com/office/2007/relationships/media" Target="../media/media8.mp4"/><Relationship Id="rId11" Type="http://schemas.openxmlformats.org/officeDocument/2006/relationships/notesSlide" Target="../notesSlides/notesSlide5.xml"/><Relationship Id="rId5" Type="http://schemas.openxmlformats.org/officeDocument/2006/relationships/video" Target="../media/media7.mp4"/><Relationship Id="rId10" Type="http://schemas.openxmlformats.org/officeDocument/2006/relationships/slideLayout" Target="../slideLayouts/slideLayout2.xml"/><Relationship Id="rId4" Type="http://schemas.microsoft.com/office/2007/relationships/media" Target="../media/media7.mp4"/><Relationship Id="rId9" Type="http://schemas.openxmlformats.org/officeDocument/2006/relationships/audio" Target="../media/media9.m4a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video" Target="../media/media10.mp4"/><Relationship Id="rId7" Type="http://schemas.openxmlformats.org/officeDocument/2006/relationships/audio" Target="../media/media11.m4a"/><Relationship Id="rId12" Type="http://schemas.openxmlformats.org/officeDocument/2006/relationships/image" Target="../media/image1.png"/><Relationship Id="rId2" Type="http://schemas.microsoft.com/office/2007/relationships/media" Target="../media/media10.mp4"/><Relationship Id="rId1" Type="http://schemas.openxmlformats.org/officeDocument/2006/relationships/tags" Target="../tags/tag3.xml"/><Relationship Id="rId6" Type="http://schemas.microsoft.com/office/2007/relationships/media" Target="../media/media11.m4a"/><Relationship Id="rId11" Type="http://schemas.openxmlformats.org/officeDocument/2006/relationships/image" Target="../media/image4.png"/><Relationship Id="rId5" Type="http://schemas.openxmlformats.org/officeDocument/2006/relationships/video" Target="../media/media7.mp4"/><Relationship Id="rId10" Type="http://schemas.openxmlformats.org/officeDocument/2006/relationships/image" Target="../media/image6.png"/><Relationship Id="rId4" Type="http://schemas.microsoft.com/office/2007/relationships/media" Target="../media/media7.mp4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video" Target="../media/media12.mp4"/><Relationship Id="rId7" Type="http://schemas.openxmlformats.org/officeDocument/2006/relationships/audio" Target="../media/media13.m4a"/><Relationship Id="rId12" Type="http://schemas.openxmlformats.org/officeDocument/2006/relationships/image" Target="../media/image1.png"/><Relationship Id="rId2" Type="http://schemas.microsoft.com/office/2007/relationships/media" Target="../media/media12.mp4"/><Relationship Id="rId1" Type="http://schemas.openxmlformats.org/officeDocument/2006/relationships/tags" Target="../tags/tag4.xml"/><Relationship Id="rId6" Type="http://schemas.microsoft.com/office/2007/relationships/media" Target="../media/media13.m4a"/><Relationship Id="rId11" Type="http://schemas.openxmlformats.org/officeDocument/2006/relationships/image" Target="../media/image6.png"/><Relationship Id="rId5" Type="http://schemas.openxmlformats.org/officeDocument/2006/relationships/video" Target="../media/media10.mp4"/><Relationship Id="rId10" Type="http://schemas.openxmlformats.org/officeDocument/2006/relationships/image" Target="../media/image7.png"/><Relationship Id="rId4" Type="http://schemas.microsoft.com/office/2007/relationships/media" Target="../media/media10.mp4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4.m4a"/><Relationship Id="rId7" Type="http://schemas.openxmlformats.org/officeDocument/2006/relationships/image" Target="../media/image9.png"/><Relationship Id="rId2" Type="http://schemas.microsoft.com/office/2007/relationships/media" Target="../media/media14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40BFE-1D98-F62B-28BC-43F444F847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마스크 탐지</a:t>
            </a:r>
            <a:r>
              <a:rPr lang="en-US" altLang="ko-KR" dirty="0"/>
              <a:t>, </a:t>
            </a:r>
            <a:r>
              <a:rPr lang="ko-KR" altLang="en-US" dirty="0"/>
              <a:t>추적</a:t>
            </a:r>
            <a:br>
              <a:rPr lang="en-US" altLang="ko-KR" dirty="0"/>
            </a:br>
            <a:r>
              <a:rPr lang="ko-KR" altLang="en-US" dirty="0"/>
              <a:t>지능형 </a:t>
            </a:r>
            <a:r>
              <a:rPr lang="en-US" altLang="ko-KR" dirty="0"/>
              <a:t>CCTV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352ED3-7444-EA4D-DEC8-A9B0C4E69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34533"/>
          </a:xfrm>
        </p:spPr>
        <p:txBody>
          <a:bodyPr/>
          <a:lstStyle/>
          <a:p>
            <a:r>
              <a:rPr lang="en-US" altLang="ko-KR" dirty="0"/>
              <a:t>2017103962 </a:t>
            </a:r>
            <a:r>
              <a:rPr lang="ko-KR" altLang="en-US" dirty="0"/>
              <a:t>김동규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B8066C45-E99D-AD94-1B5D-640FA713DB5F}"/>
              </a:ext>
            </a:extLst>
          </p:cNvPr>
          <p:cNvSpPr txBox="1">
            <a:spLocks/>
          </p:cNvSpPr>
          <p:nvPr/>
        </p:nvSpPr>
        <p:spPr>
          <a:xfrm>
            <a:off x="0" y="6389347"/>
            <a:ext cx="12192000" cy="393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Github</a:t>
            </a:r>
            <a:r>
              <a:rPr lang="en-US" altLang="ko-KR" sz="1600" dirty="0"/>
              <a:t>: </a:t>
            </a:r>
            <a:r>
              <a:rPr lang="en-US" altLang="ko-KR" sz="1600" b="0" i="0" u="none" strike="noStrike" dirty="0">
                <a:solidFill>
                  <a:srgbClr val="FF5942"/>
                </a:solidFill>
                <a:effectLst/>
                <a:latin typeface="arial" panose="020B0604020202020204" pitchFamily="34" charset="0"/>
                <a:hlinkClick r:id="rId5"/>
              </a:rPr>
              <a:t>https://github.com/KLOKDK/Intelligent_CCTV</a:t>
            </a:r>
            <a:endParaRPr lang="en-US" altLang="ko-KR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ko-KR" altLang="en-US" sz="1600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E29B0B8-8EF1-195B-BC87-B6C1F9E98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4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7"/>
    </mc:Choice>
    <mc:Fallback>
      <p:transition spd="slow" advTm="6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E312D4-FF60-4D35-C206-B7234A99D4EB}"/>
              </a:ext>
            </a:extLst>
          </p:cNvPr>
          <p:cNvSpPr/>
          <p:nvPr/>
        </p:nvSpPr>
        <p:spPr>
          <a:xfrm>
            <a:off x="1" y="0"/>
            <a:ext cx="163286" cy="653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EBDB6CB-FAB2-B911-2259-E0A3AAB39627}"/>
              </a:ext>
            </a:extLst>
          </p:cNvPr>
          <p:cNvSpPr txBox="1">
            <a:spLocks/>
          </p:cNvSpPr>
          <p:nvPr/>
        </p:nvSpPr>
        <p:spPr>
          <a:xfrm>
            <a:off x="163287" y="12263"/>
            <a:ext cx="2928255" cy="628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 </a:t>
            </a:r>
            <a:r>
              <a:rPr lang="ko-KR" altLang="en-US" sz="2800" b="1" dirty="0"/>
              <a:t>컨셉 및 구조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DAE245A-A331-1F2E-8369-2F24273E23EF}"/>
              </a:ext>
            </a:extLst>
          </p:cNvPr>
          <p:cNvCxnSpPr>
            <a:cxnSpLocks/>
          </p:cNvCxnSpPr>
          <p:nvPr/>
        </p:nvCxnSpPr>
        <p:spPr>
          <a:xfrm>
            <a:off x="1905002" y="1875716"/>
            <a:ext cx="21009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70D866-648E-D0A3-9C64-1AA3ED9FA58D}"/>
              </a:ext>
            </a:extLst>
          </p:cNvPr>
          <p:cNvSpPr/>
          <p:nvPr/>
        </p:nvSpPr>
        <p:spPr>
          <a:xfrm>
            <a:off x="163287" y="1413763"/>
            <a:ext cx="1741715" cy="8817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CCTV </a:t>
            </a:r>
            <a:r>
              <a:rPr lang="ko-KR" altLang="en-US" dirty="0">
                <a:solidFill>
                  <a:schemeClr val="tx1"/>
                </a:solidFill>
              </a:rPr>
              <a:t>카메라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4563C5-FBCF-A7A5-81B9-B215759A227C}"/>
              </a:ext>
            </a:extLst>
          </p:cNvPr>
          <p:cNvSpPr/>
          <p:nvPr/>
        </p:nvSpPr>
        <p:spPr>
          <a:xfrm>
            <a:off x="1719941" y="3678681"/>
            <a:ext cx="1741715" cy="8817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배경 영상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1B34A6-816E-2CAE-CC6E-8D54BAE30065}"/>
              </a:ext>
            </a:extLst>
          </p:cNvPr>
          <p:cNvSpPr/>
          <p:nvPr/>
        </p:nvSpPr>
        <p:spPr>
          <a:xfrm>
            <a:off x="4005943" y="1434844"/>
            <a:ext cx="1741715" cy="8817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 영상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B2B54CD-E6B0-F803-035E-8A7B75AFDA6F}"/>
              </a:ext>
            </a:extLst>
          </p:cNvPr>
          <p:cNvCxnSpPr>
            <a:cxnSpLocks/>
          </p:cNvCxnSpPr>
          <p:nvPr/>
        </p:nvCxnSpPr>
        <p:spPr>
          <a:xfrm>
            <a:off x="3461656" y="4150829"/>
            <a:ext cx="61395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B1A5B7-B96B-8175-50AF-478FD2B9C6E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47658" y="1875715"/>
            <a:ext cx="10613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1EEDAC-3F6E-0BE0-08A9-607CF819B529}"/>
              </a:ext>
            </a:extLst>
          </p:cNvPr>
          <p:cNvSpPr/>
          <p:nvPr/>
        </p:nvSpPr>
        <p:spPr>
          <a:xfrm>
            <a:off x="6809014" y="1457306"/>
            <a:ext cx="1741715" cy="8817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마스크 탐지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A80382-28E9-88CD-C99C-AA02EF5C5CEE}"/>
              </a:ext>
            </a:extLst>
          </p:cNvPr>
          <p:cNvSpPr/>
          <p:nvPr/>
        </p:nvSpPr>
        <p:spPr>
          <a:xfrm>
            <a:off x="9601201" y="1457306"/>
            <a:ext cx="1741715" cy="8817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미착용 인원 추적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C32BFD-B460-DEF4-928E-BF052A1C8AD8}"/>
              </a:ext>
            </a:extLst>
          </p:cNvPr>
          <p:cNvSpPr/>
          <p:nvPr/>
        </p:nvSpPr>
        <p:spPr>
          <a:xfrm>
            <a:off x="9601201" y="3678680"/>
            <a:ext cx="1741715" cy="8817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감시 영상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0FAA319-A6B8-9A78-CA54-577C0BF29D00}"/>
              </a:ext>
            </a:extLst>
          </p:cNvPr>
          <p:cNvCxnSpPr>
            <a:cxnSpLocks/>
          </p:cNvCxnSpPr>
          <p:nvPr/>
        </p:nvCxnSpPr>
        <p:spPr>
          <a:xfrm>
            <a:off x="2955471" y="1886598"/>
            <a:ext cx="0" cy="1716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EA6DB5A-D3C1-E39F-36F8-8102D9D5CE0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550729" y="1897484"/>
            <a:ext cx="1050472" cy="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11E98440-2A13-0436-53C3-0D90E26ED1E1}"/>
              </a:ext>
            </a:extLst>
          </p:cNvPr>
          <p:cNvSpPr/>
          <p:nvPr/>
        </p:nvSpPr>
        <p:spPr>
          <a:xfrm>
            <a:off x="5845629" y="3880066"/>
            <a:ext cx="522514" cy="5225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더하기 기호 38">
            <a:extLst>
              <a:ext uri="{FF2B5EF4-FFF2-40B4-BE49-F238E27FC236}">
                <a16:creationId xmlns:a16="http://schemas.microsoft.com/office/drawing/2014/main" id="{60BEEB11-2C06-0F25-786E-B68A5F598E19}"/>
              </a:ext>
            </a:extLst>
          </p:cNvPr>
          <p:cNvSpPr/>
          <p:nvPr/>
        </p:nvSpPr>
        <p:spPr>
          <a:xfrm>
            <a:off x="5965373" y="3990914"/>
            <a:ext cx="304798" cy="304798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D394AC-5294-4DB6-72CF-2B54E8487526}"/>
              </a:ext>
            </a:extLst>
          </p:cNvPr>
          <p:cNvSpPr/>
          <p:nvPr/>
        </p:nvSpPr>
        <p:spPr>
          <a:xfrm>
            <a:off x="9707334" y="3232249"/>
            <a:ext cx="1529443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Wide-View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Camera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1A37E36-4D7F-7407-9F81-57536C030D95}"/>
              </a:ext>
            </a:extLst>
          </p:cNvPr>
          <p:cNvSpPr/>
          <p:nvPr/>
        </p:nvSpPr>
        <p:spPr>
          <a:xfrm>
            <a:off x="9707335" y="1122341"/>
            <a:ext cx="1529443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PTZ Camera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297C17-9601-13A1-0A52-2555FE3704CC}"/>
              </a:ext>
            </a:extLst>
          </p:cNvPr>
          <p:cNvSpPr/>
          <p:nvPr/>
        </p:nvSpPr>
        <p:spPr>
          <a:xfrm>
            <a:off x="1793420" y="1855675"/>
            <a:ext cx="941616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Video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3B6C223-9256-90ED-D2B6-7C338F12F019}"/>
              </a:ext>
            </a:extLst>
          </p:cNvPr>
          <p:cNvCxnSpPr>
            <a:cxnSpLocks/>
          </p:cNvCxnSpPr>
          <p:nvPr/>
        </p:nvCxnSpPr>
        <p:spPr>
          <a:xfrm>
            <a:off x="6123214" y="1875715"/>
            <a:ext cx="0" cy="2004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2467CCD-D08A-A32C-E748-7FAE08797930}"/>
              </a:ext>
            </a:extLst>
          </p:cNvPr>
          <p:cNvSpPr/>
          <p:nvPr/>
        </p:nvSpPr>
        <p:spPr>
          <a:xfrm>
            <a:off x="3374570" y="4163101"/>
            <a:ext cx="2264229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객체보다 더 압축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766B064-AC5B-1812-7F21-63F3D603B81E}"/>
              </a:ext>
            </a:extLst>
          </p:cNvPr>
          <p:cNvSpPr/>
          <p:nvPr/>
        </p:nvSpPr>
        <p:spPr>
          <a:xfrm>
            <a:off x="2698299" y="1428425"/>
            <a:ext cx="536118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AE3B166-07F5-A881-632D-B8D6C48B3C3D}"/>
              </a:ext>
            </a:extLst>
          </p:cNvPr>
          <p:cNvSpPr/>
          <p:nvPr/>
        </p:nvSpPr>
        <p:spPr>
          <a:xfrm>
            <a:off x="6278336" y="1445035"/>
            <a:ext cx="536118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3F6DBB-B682-D339-C4DF-52E79F2AD710}"/>
              </a:ext>
            </a:extLst>
          </p:cNvPr>
          <p:cNvSpPr/>
          <p:nvPr/>
        </p:nvSpPr>
        <p:spPr>
          <a:xfrm>
            <a:off x="5437415" y="3543307"/>
            <a:ext cx="536118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5CA79B2E-0264-641F-EF01-1D975500F626}"/>
              </a:ext>
            </a:extLst>
          </p:cNvPr>
          <p:cNvSpPr txBox="1">
            <a:spLocks/>
          </p:cNvSpPr>
          <p:nvPr/>
        </p:nvSpPr>
        <p:spPr>
          <a:xfrm>
            <a:off x="163287" y="5631883"/>
            <a:ext cx="10515600" cy="1226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객체와 배경을 구분하여 영상을 따로 처리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영상에선 마스크 탐지를 하고 좌표를 전달하여 추적할 수 있도록 함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압축 과정을 거친 배경 영상과 객체 영상을 더하면 원래의 영상과 동일함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75EC0672-3C8A-F5CC-FE05-6056AF752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7" y="840447"/>
            <a:ext cx="10515600" cy="463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/>
              <a:t>상시 감시 없이 미착용 인원 발견 시 자동으로 추적해주는 시스템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AF3E433-4243-5426-48A0-0428243509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777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46"/>
    </mc:Choice>
    <mc:Fallback>
      <p:transition spd="slow" advTm="55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  <p:bldP spid="21" grpId="0" animBg="1"/>
      <p:bldP spid="38" grpId="0" animBg="1"/>
      <p:bldP spid="39" grpId="0" animBg="1"/>
      <p:bldP spid="46" grpId="0"/>
      <p:bldP spid="47" grpId="0"/>
      <p:bldP spid="48" grpId="0"/>
      <p:bldP spid="53" grpId="0"/>
      <p:bldP spid="54" grpId="0"/>
      <p:bldP spid="5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88B5E-5042-942F-F6EC-40376FA4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7" y="12263"/>
            <a:ext cx="10346934" cy="628617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 </a:t>
            </a:r>
            <a:r>
              <a:rPr lang="ko-KR" altLang="en-US" sz="2800" b="1" dirty="0"/>
              <a:t>마스크 탐지를 위한 </a:t>
            </a:r>
            <a:r>
              <a:rPr lang="en-US" altLang="ko-KR" sz="2800" b="1" dirty="0"/>
              <a:t>yolo </a:t>
            </a:r>
            <a:r>
              <a:rPr lang="ko-KR" altLang="en-US" sz="2800" b="1" dirty="0"/>
              <a:t>트레이닝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D9BB835-8FFA-A556-AAFF-5FCAA78BC6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7" y="1230447"/>
            <a:ext cx="4680856" cy="498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42294D-8E38-F350-FA00-E8C8A0A9600C}"/>
              </a:ext>
            </a:extLst>
          </p:cNvPr>
          <p:cNvSpPr/>
          <p:nvPr/>
        </p:nvSpPr>
        <p:spPr>
          <a:xfrm>
            <a:off x="1" y="0"/>
            <a:ext cx="163286" cy="653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3C5F5-A76B-6DA5-F416-517770762C64}"/>
              </a:ext>
            </a:extLst>
          </p:cNvPr>
          <p:cNvSpPr txBox="1"/>
          <p:nvPr/>
        </p:nvSpPr>
        <p:spPr>
          <a:xfrm>
            <a:off x="5018319" y="1230448"/>
            <a:ext cx="7086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ko-KR" altLang="en-US" dirty="0" err="1"/>
              <a:t>클래스</a:t>
            </a:r>
            <a:r>
              <a:rPr lang="ko-KR" altLang="en-US" dirty="0"/>
              <a:t> 구분</a:t>
            </a:r>
            <a:endParaRPr lang="en-US" altLang="ko-KR" dirty="0"/>
          </a:p>
          <a:p>
            <a:r>
              <a:rPr lang="en-US" altLang="ko-KR" dirty="0"/>
              <a:t>  - mask: </a:t>
            </a:r>
            <a:r>
              <a:rPr lang="ko-KR" altLang="en-US" dirty="0"/>
              <a:t>마스크 착용</a:t>
            </a:r>
            <a:endParaRPr lang="en-US" altLang="ko-KR" dirty="0"/>
          </a:p>
          <a:p>
            <a:r>
              <a:rPr lang="en-US" altLang="ko-KR" dirty="0"/>
              <a:t>  - improperly: </a:t>
            </a:r>
            <a:r>
              <a:rPr lang="ko-KR" altLang="en-US" dirty="0"/>
              <a:t>마스크를 턱 밑으로 내린 상태</a:t>
            </a:r>
            <a:r>
              <a:rPr lang="en-US" altLang="ko-KR" dirty="0"/>
              <a:t>(</a:t>
            </a:r>
            <a:r>
              <a:rPr lang="ko-KR" altLang="en-US" dirty="0"/>
              <a:t>노마스크와 구분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- no mask: </a:t>
            </a:r>
            <a:r>
              <a:rPr lang="ko-KR" altLang="en-US" dirty="0"/>
              <a:t>마스크 미착용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ㆍ결과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64CB276-E520-9631-98DC-6D71BC25B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09600"/>
              </p:ext>
            </p:extLst>
          </p:nvPr>
        </p:nvGraphicFramePr>
        <p:xfrm>
          <a:off x="5279573" y="3038324"/>
          <a:ext cx="509451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9">
                  <a:extLst>
                    <a:ext uri="{9D8B030D-6E8A-4147-A177-3AD203B41FA5}">
                      <a16:colId xmlns:a16="http://schemas.microsoft.com/office/drawing/2014/main" val="3364195018"/>
                    </a:ext>
                  </a:extLst>
                </a:gridCol>
                <a:gridCol w="1273629">
                  <a:extLst>
                    <a:ext uri="{9D8B030D-6E8A-4147-A177-3AD203B41FA5}">
                      <a16:colId xmlns:a16="http://schemas.microsoft.com/office/drawing/2014/main" val="3586165480"/>
                    </a:ext>
                  </a:extLst>
                </a:gridCol>
                <a:gridCol w="1273630">
                  <a:extLst>
                    <a:ext uri="{9D8B030D-6E8A-4147-A177-3AD203B41FA5}">
                      <a16:colId xmlns:a16="http://schemas.microsoft.com/office/drawing/2014/main" val="3123515505"/>
                    </a:ext>
                  </a:extLst>
                </a:gridCol>
                <a:gridCol w="1273629">
                  <a:extLst>
                    <a:ext uri="{9D8B030D-6E8A-4147-A177-3AD203B41FA5}">
                      <a16:colId xmlns:a16="http://schemas.microsoft.com/office/drawing/2014/main" val="3114533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with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Mask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without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Mask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39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Training Set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3047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868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63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Validation Set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278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83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Test Set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788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Total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3828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1073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613473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2AAF32C6-C82F-9AF5-9D8B-F2A7D51E4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55019"/>
              </p:ext>
            </p:extLst>
          </p:nvPr>
        </p:nvGraphicFramePr>
        <p:xfrm>
          <a:off x="5279573" y="5476724"/>
          <a:ext cx="50945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629">
                  <a:extLst>
                    <a:ext uri="{9D8B030D-6E8A-4147-A177-3AD203B41FA5}">
                      <a16:colId xmlns:a16="http://schemas.microsoft.com/office/drawing/2014/main" val="3364195018"/>
                    </a:ext>
                  </a:extLst>
                </a:gridCol>
                <a:gridCol w="1273629">
                  <a:extLst>
                    <a:ext uri="{9D8B030D-6E8A-4147-A177-3AD203B41FA5}">
                      <a16:colId xmlns:a16="http://schemas.microsoft.com/office/drawing/2014/main" val="3586165480"/>
                    </a:ext>
                  </a:extLst>
                </a:gridCol>
                <a:gridCol w="1273630">
                  <a:extLst>
                    <a:ext uri="{9D8B030D-6E8A-4147-A177-3AD203B41FA5}">
                      <a16:colId xmlns:a16="http://schemas.microsoft.com/office/drawing/2014/main" val="3123515505"/>
                    </a:ext>
                  </a:extLst>
                </a:gridCol>
                <a:gridCol w="1273629">
                  <a:extLst>
                    <a:ext uri="{9D8B030D-6E8A-4147-A177-3AD203B41FA5}">
                      <a16:colId xmlns:a16="http://schemas.microsoft.com/office/drawing/2014/main" val="3114533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Training Set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Validation Set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Test Set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39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YOLO v4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99.65%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88.38%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93.95%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632766"/>
                  </a:ext>
                </a:extLst>
              </a:tr>
            </a:tbl>
          </a:graphicData>
        </a:graphic>
      </p:graphicFrame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D1E59DE-A46D-C875-3DE8-3DD7D54E0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46"/>
    </mc:Choice>
    <mc:Fallback>
      <p:transition spd="slow" advTm="33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77F9BA-E73B-5C6E-1537-120FF1C5D7E2}"/>
              </a:ext>
            </a:extLst>
          </p:cNvPr>
          <p:cNvSpPr/>
          <p:nvPr/>
        </p:nvSpPr>
        <p:spPr>
          <a:xfrm>
            <a:off x="1" y="0"/>
            <a:ext cx="163286" cy="653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E3D292E-01DE-4BC3-278A-43B60939DF5A}"/>
              </a:ext>
            </a:extLst>
          </p:cNvPr>
          <p:cNvSpPr txBox="1">
            <a:spLocks/>
          </p:cNvSpPr>
          <p:nvPr/>
        </p:nvSpPr>
        <p:spPr>
          <a:xfrm>
            <a:off x="163287" y="12263"/>
            <a:ext cx="7870370" cy="628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 </a:t>
            </a:r>
            <a:r>
              <a:rPr lang="ko-KR" altLang="en-US" sz="2800" b="1" dirty="0"/>
              <a:t>학습시킨 </a:t>
            </a:r>
            <a:r>
              <a:rPr lang="en-US" altLang="ko-KR" sz="2800" b="1" dirty="0"/>
              <a:t>yolo</a:t>
            </a:r>
            <a:r>
              <a:rPr lang="ko-KR" altLang="en-US" sz="2800" b="1" dirty="0"/>
              <a:t> 성능 테스트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D3CFD-20B6-A742-64CB-AFACF1A4ED41}"/>
              </a:ext>
            </a:extLst>
          </p:cNvPr>
          <p:cNvSpPr txBox="1"/>
          <p:nvPr/>
        </p:nvSpPr>
        <p:spPr>
          <a:xfrm>
            <a:off x="5359753" y="5049172"/>
            <a:ext cx="14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영상에 적용</a:t>
            </a:r>
          </a:p>
        </p:txBody>
      </p:sp>
      <p:pic>
        <p:nvPicPr>
          <p:cNvPr id="3" name="track_output">
            <a:hlinkClick r:id="" action="ppaction://media"/>
            <a:extLst>
              <a:ext uri="{FF2B5EF4-FFF2-40B4-BE49-F238E27FC236}">
                <a16:creationId xmlns:a16="http://schemas.microsoft.com/office/drawing/2014/main" id="{2E6EFD89-95C3-8EAC-2011-AFB0358D61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89515" y="1624162"/>
            <a:ext cx="5812970" cy="3166914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CBD75E0-CA45-E1DD-1481-E416C7AFD8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5"/>
    </mc:Choice>
    <mc:Fallback>
      <p:transition spd="slow" advTm="13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90" objId="3"/>
        <p14:stopEvt time="12513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CD8E2C-BB68-496F-8D77-38BE5F4FB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7" y="840447"/>
            <a:ext cx="10515600" cy="463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/>
              <a:t>이전의 프레임들과 비교하여 움직임이 있는 부분만 추출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730479-A1A6-F612-3235-3283038FA447}"/>
              </a:ext>
            </a:extLst>
          </p:cNvPr>
          <p:cNvSpPr/>
          <p:nvPr/>
        </p:nvSpPr>
        <p:spPr>
          <a:xfrm>
            <a:off x="1" y="0"/>
            <a:ext cx="163286" cy="653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AEE344-C4F4-7862-C23D-C0195E910FE7}"/>
              </a:ext>
            </a:extLst>
          </p:cNvPr>
          <p:cNvSpPr txBox="1">
            <a:spLocks/>
          </p:cNvSpPr>
          <p:nvPr/>
        </p:nvSpPr>
        <p:spPr>
          <a:xfrm>
            <a:off x="163287" y="12263"/>
            <a:ext cx="7870370" cy="628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 CCTV </a:t>
            </a:r>
            <a:r>
              <a:rPr lang="ko-KR" altLang="en-US" sz="2800" b="1" dirty="0"/>
              <a:t>영상에서 배경 제거</a:t>
            </a:r>
          </a:p>
        </p:txBody>
      </p:sp>
      <p:pic>
        <p:nvPicPr>
          <p:cNvPr id="2" name="original">
            <a:hlinkClick r:id="" action="ppaction://media"/>
            <a:extLst>
              <a:ext uri="{FF2B5EF4-FFF2-40B4-BE49-F238E27FC236}">
                <a16:creationId xmlns:a16="http://schemas.microsoft.com/office/drawing/2014/main" id="{A5411AD2-9EC3-1C19-CF78-8C6DBB7CB52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3287" y="1509986"/>
            <a:ext cx="3424464" cy="3513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object">
            <a:hlinkClick r:id="" action="ppaction://media"/>
            <a:extLst>
              <a:ext uri="{FF2B5EF4-FFF2-40B4-BE49-F238E27FC236}">
                <a16:creationId xmlns:a16="http://schemas.microsoft.com/office/drawing/2014/main" id="{B3FD9547-CC07-6F80-CB57-F960C71287E0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92886" y="1509986"/>
            <a:ext cx="3424464" cy="3513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같음 기호 9">
            <a:extLst>
              <a:ext uri="{FF2B5EF4-FFF2-40B4-BE49-F238E27FC236}">
                <a16:creationId xmlns:a16="http://schemas.microsoft.com/office/drawing/2014/main" id="{E680AAF0-3C23-22C6-2C0F-80E9ACF934B7}"/>
              </a:ext>
            </a:extLst>
          </p:cNvPr>
          <p:cNvSpPr/>
          <p:nvPr/>
        </p:nvSpPr>
        <p:spPr>
          <a:xfrm>
            <a:off x="7718425" y="3034759"/>
            <a:ext cx="478971" cy="463515"/>
          </a:xfrm>
          <a:prstGeom prst="mathEqual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object_mask">
            <a:hlinkClick r:id="" action="ppaction://media"/>
            <a:extLst>
              <a:ext uri="{FF2B5EF4-FFF2-40B4-BE49-F238E27FC236}">
                <a16:creationId xmlns:a16="http://schemas.microsoft.com/office/drawing/2014/main" id="{AEE76932-45D6-0CE2-C909-85B1392C45F6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196217" y="1509986"/>
            <a:ext cx="3424463" cy="3513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A4B55891-8722-186D-9665-37E1BFD3D7A6}"/>
              </a:ext>
            </a:extLst>
          </p:cNvPr>
          <p:cNvSpPr/>
          <p:nvPr/>
        </p:nvSpPr>
        <p:spPr>
          <a:xfrm>
            <a:off x="3636623" y="3034758"/>
            <a:ext cx="510721" cy="46351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4F22895-0E56-9FA1-871A-7EAC22FCA33D}"/>
              </a:ext>
            </a:extLst>
          </p:cNvPr>
          <p:cNvSpPr txBox="1">
            <a:spLocks/>
          </p:cNvSpPr>
          <p:nvPr/>
        </p:nvSpPr>
        <p:spPr>
          <a:xfrm>
            <a:off x="163287" y="5631883"/>
            <a:ext cx="10515600" cy="1226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/>
              <a:t>외부의 경우 햇빛</a:t>
            </a:r>
            <a:r>
              <a:rPr lang="en-US" altLang="ko-KR" sz="1800" dirty="0"/>
              <a:t>, </a:t>
            </a:r>
            <a:r>
              <a:rPr lang="ko-KR" altLang="en-US" sz="1800" dirty="0"/>
              <a:t>노이즈에 영향을 많이 받지만 실내의 경우 그 영향이 적음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800" dirty="0" err="1"/>
              <a:t>opencv</a:t>
            </a:r>
            <a:r>
              <a:rPr lang="ko-KR" altLang="en-US" sz="1800" dirty="0"/>
              <a:t>를 사용하여 배경 사이사이의 노이즈를 제거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움직이는 부분이 </a:t>
            </a:r>
            <a:r>
              <a:rPr lang="en-US" altLang="ko-KR" sz="1800" dirty="0"/>
              <a:t>1, </a:t>
            </a:r>
            <a:r>
              <a:rPr lang="ko-KR" altLang="en-US" sz="1800" dirty="0"/>
              <a:t>그 외에는 </a:t>
            </a:r>
            <a:r>
              <a:rPr lang="en-US" altLang="ko-KR" sz="1800" dirty="0"/>
              <a:t>0</a:t>
            </a:r>
            <a:r>
              <a:rPr lang="ko-KR" altLang="en-US" sz="1800" dirty="0"/>
              <a:t>인 마스크를 적용하여 영상에서 움직이는 객체만 추출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E89EDE-DFC4-42E0-EB74-8AD0D3ADA2B9}"/>
              </a:ext>
            </a:extLst>
          </p:cNvPr>
          <p:cNvSpPr/>
          <p:nvPr/>
        </p:nvSpPr>
        <p:spPr>
          <a:xfrm>
            <a:off x="792390" y="5159088"/>
            <a:ext cx="2166257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Original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A928B3-010C-2D53-B129-E611E1D31788}"/>
              </a:ext>
            </a:extLst>
          </p:cNvPr>
          <p:cNvSpPr/>
          <p:nvPr/>
        </p:nvSpPr>
        <p:spPr>
          <a:xfrm>
            <a:off x="4825319" y="5159087"/>
            <a:ext cx="2166257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Mask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87FA1A-60C6-F9F2-82C3-87BE894B26F7}"/>
              </a:ext>
            </a:extLst>
          </p:cNvPr>
          <p:cNvSpPr/>
          <p:nvPr/>
        </p:nvSpPr>
        <p:spPr>
          <a:xfrm>
            <a:off x="9021989" y="5159086"/>
            <a:ext cx="2166257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Result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14DEC646-BDAC-5150-4B78-78DDD07FB870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664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79"/>
    </mc:Choice>
    <mc:Fallback>
      <p:transition spd="slow" advTm="60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0" grpId="0" animBg="1"/>
      <p:bldP spid="6" grpId="0" animBg="1"/>
      <p:bldP spid="13" grpId="0"/>
      <p:bldP spid="14" grpId="0"/>
    </p:bldLst>
  </p:timing>
  <p:extLst>
    <p:ext uri="{E180D4A7-C9FB-4DFB-919C-405C955672EB}">
      <p14:showEvtLst xmlns:p14="http://schemas.microsoft.com/office/powerpoint/2010/main">
        <p14:playEvt time="10248" objId="2"/>
        <p14:playEvt time="27386" objId="12"/>
        <p14:stopEvt time="27913" objId="2"/>
        <p14:stopEvt time="44996" objId="12"/>
        <p14:playEvt time="54221" objId="9"/>
        <p14:pauseEvt time="59495" objId="9"/>
        <p14:stopEvt time="60059" objId="9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061413-F8C6-DB84-02BE-C72C187FA7D4}"/>
              </a:ext>
            </a:extLst>
          </p:cNvPr>
          <p:cNvSpPr/>
          <p:nvPr/>
        </p:nvSpPr>
        <p:spPr>
          <a:xfrm>
            <a:off x="1" y="0"/>
            <a:ext cx="163286" cy="653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CC6639E-C3C2-71CC-A52C-E0320A3BB60B}"/>
              </a:ext>
            </a:extLst>
          </p:cNvPr>
          <p:cNvSpPr txBox="1">
            <a:spLocks/>
          </p:cNvSpPr>
          <p:nvPr/>
        </p:nvSpPr>
        <p:spPr>
          <a:xfrm>
            <a:off x="163287" y="12263"/>
            <a:ext cx="7870370" cy="628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 </a:t>
            </a:r>
            <a:r>
              <a:rPr lang="ko-KR" altLang="en-US" sz="2800" b="1" dirty="0"/>
              <a:t>객체 영상 </a:t>
            </a:r>
            <a:r>
              <a:rPr lang="en-US" altLang="ko-KR" sz="2800" b="1" dirty="0"/>
              <a:t>+ yolo</a:t>
            </a:r>
            <a:endParaRPr lang="ko-KR" altLang="en-US" sz="2800" b="1" dirty="0"/>
          </a:p>
        </p:txBody>
      </p:sp>
      <p:pic>
        <p:nvPicPr>
          <p:cNvPr id="6" name="background_subtraction_output">
            <a:hlinkClick r:id="" action="ppaction://media"/>
            <a:extLst>
              <a:ext uri="{FF2B5EF4-FFF2-40B4-BE49-F238E27FC236}">
                <a16:creationId xmlns:a16="http://schemas.microsoft.com/office/drawing/2014/main" id="{423C42C1-B765-D725-CF15-F3E10404485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1600" y="1508400"/>
            <a:ext cx="3424463" cy="3513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B10BA49-937A-5517-7B14-8B25321D3ED6}"/>
              </a:ext>
            </a:extLst>
          </p:cNvPr>
          <p:cNvSpPr txBox="1">
            <a:spLocks/>
          </p:cNvSpPr>
          <p:nvPr/>
        </p:nvSpPr>
        <p:spPr>
          <a:xfrm>
            <a:off x="163287" y="840447"/>
            <a:ext cx="10515600" cy="463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이전 단계에서 얻은 움직임이 있는 객체에 대해서만 마스크 탐지</a:t>
            </a:r>
          </a:p>
        </p:txBody>
      </p:sp>
      <p:pic>
        <p:nvPicPr>
          <p:cNvPr id="12" name="object">
            <a:hlinkClick r:id="" action="ppaction://media"/>
            <a:extLst>
              <a:ext uri="{FF2B5EF4-FFF2-40B4-BE49-F238E27FC236}">
                <a16:creationId xmlns:a16="http://schemas.microsoft.com/office/drawing/2014/main" id="{B3E98650-BF83-BA2B-6B6F-55C0E1F13731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3287" y="1508400"/>
            <a:ext cx="3424464" cy="3513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18122BD-27CF-3062-1EC6-D8D6FCF81B56}"/>
              </a:ext>
            </a:extLst>
          </p:cNvPr>
          <p:cNvSpPr/>
          <p:nvPr/>
        </p:nvSpPr>
        <p:spPr>
          <a:xfrm>
            <a:off x="4079232" y="3156857"/>
            <a:ext cx="3820886" cy="33983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F823FA-DB8A-B96F-8E4C-712DF94502B9}"/>
              </a:ext>
            </a:extLst>
          </p:cNvPr>
          <p:cNvSpPr/>
          <p:nvPr/>
        </p:nvSpPr>
        <p:spPr>
          <a:xfrm>
            <a:off x="4906547" y="2631577"/>
            <a:ext cx="2166257" cy="336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with YOLO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ED0068-99A4-9435-3B33-C15F5494B5FB}"/>
              </a:ext>
            </a:extLst>
          </p:cNvPr>
          <p:cNvSpPr/>
          <p:nvPr/>
        </p:nvSpPr>
        <p:spPr>
          <a:xfrm>
            <a:off x="9021989" y="5159086"/>
            <a:ext cx="2166257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Result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E83A0B-4743-4937-C25A-C8B6CBDFEAD0}"/>
              </a:ext>
            </a:extLst>
          </p:cNvPr>
          <p:cNvSpPr/>
          <p:nvPr/>
        </p:nvSpPr>
        <p:spPr>
          <a:xfrm>
            <a:off x="792390" y="5159088"/>
            <a:ext cx="2166257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Object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0D42C05-5B37-B693-6FDB-0C9CFFA41E53}"/>
              </a:ext>
            </a:extLst>
          </p:cNvPr>
          <p:cNvSpPr txBox="1">
            <a:spLocks/>
          </p:cNvSpPr>
          <p:nvPr/>
        </p:nvSpPr>
        <p:spPr>
          <a:xfrm>
            <a:off x="163287" y="5631883"/>
            <a:ext cx="10515600" cy="843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/>
              <a:t>학습시킨 </a:t>
            </a:r>
            <a:r>
              <a:rPr lang="en-US" altLang="ko-KR" sz="1800" dirty="0"/>
              <a:t>yolo</a:t>
            </a:r>
            <a:r>
              <a:rPr lang="ko-KR" altLang="en-US" sz="1800" dirty="0"/>
              <a:t>를 통해 사람들의 마스크 착용 여부를 판단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원본 영상으로 할 경우</a:t>
            </a:r>
            <a:r>
              <a:rPr lang="en-US" altLang="ko-KR" sz="1800" dirty="0"/>
              <a:t>, </a:t>
            </a:r>
            <a:r>
              <a:rPr lang="ko-KR" altLang="en-US" sz="1800" dirty="0"/>
              <a:t>배경을 잘못 탐지한 경우가 늘어남</a:t>
            </a:r>
          </a:p>
          <a:p>
            <a:pPr>
              <a:buFontTx/>
              <a:buChar char="-"/>
            </a:pPr>
            <a:endParaRPr lang="ko-KR" altLang="en-US" sz="180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0073884-E103-C7D3-13CB-404AB086AD4E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551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51"/>
    </mc:Choice>
    <mc:Fallback>
      <p:transition spd="slow" advTm="27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15" grpId="0" animBg="1"/>
      <p:bldP spid="16" grpId="0"/>
    </p:bldLst>
  </p:timing>
  <p:extLst>
    <p:ext uri="{E180D4A7-C9FB-4DFB-919C-405C955672EB}">
      <p14:showEvtLst xmlns:p14="http://schemas.microsoft.com/office/powerpoint/2010/main">
        <p14:playEvt time="9478" objId="6"/>
        <p14:stopEvt time="22046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3887014-B6D5-A704-ED84-D9CEE5BF4EB0}"/>
              </a:ext>
            </a:extLst>
          </p:cNvPr>
          <p:cNvSpPr/>
          <p:nvPr/>
        </p:nvSpPr>
        <p:spPr>
          <a:xfrm>
            <a:off x="1" y="0"/>
            <a:ext cx="163286" cy="653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287CCD3-19E2-6B8A-A639-D3AB98C82A46}"/>
              </a:ext>
            </a:extLst>
          </p:cNvPr>
          <p:cNvSpPr txBox="1">
            <a:spLocks/>
          </p:cNvSpPr>
          <p:nvPr/>
        </p:nvSpPr>
        <p:spPr>
          <a:xfrm>
            <a:off x="163287" y="12263"/>
            <a:ext cx="7870370" cy="628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 Object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Tracking</a:t>
            </a:r>
            <a:endParaRPr lang="ko-KR" altLang="en-US" sz="2800" b="1" dirty="0"/>
          </a:p>
        </p:txBody>
      </p:sp>
      <p:pic>
        <p:nvPicPr>
          <p:cNvPr id="2" name="ptz_demo">
            <a:hlinkClick r:id="" action="ppaction://media"/>
            <a:extLst>
              <a:ext uri="{FF2B5EF4-FFF2-40B4-BE49-F238E27FC236}">
                <a16:creationId xmlns:a16="http://schemas.microsoft.com/office/drawing/2014/main" id="{4B1555F9-76FA-CE9A-2CA4-4C9E3C90E6C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1600" y="1570241"/>
            <a:ext cx="3424463" cy="3513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background_subtraction_output">
            <a:hlinkClick r:id="" action="ppaction://media"/>
            <a:extLst>
              <a:ext uri="{FF2B5EF4-FFF2-40B4-BE49-F238E27FC236}">
                <a16:creationId xmlns:a16="http://schemas.microsoft.com/office/drawing/2014/main" id="{15C98071-C794-DE76-2E75-F59D00B360E1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3287" y="1508400"/>
            <a:ext cx="3424463" cy="3513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A0BF500-C356-5E8E-E8A4-938860E18FA9}"/>
              </a:ext>
            </a:extLst>
          </p:cNvPr>
          <p:cNvSpPr/>
          <p:nvPr/>
        </p:nvSpPr>
        <p:spPr>
          <a:xfrm>
            <a:off x="4079232" y="3156857"/>
            <a:ext cx="3820886" cy="33983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C322F0-C80A-EFFF-2E9C-A3DC7860CB02}"/>
              </a:ext>
            </a:extLst>
          </p:cNvPr>
          <p:cNvSpPr/>
          <p:nvPr/>
        </p:nvSpPr>
        <p:spPr>
          <a:xfrm>
            <a:off x="4720034" y="2631577"/>
            <a:ext cx="2539282" cy="336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탐지 객체의 좌표 전달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09AF82D-289E-ABE5-8EDF-FC41092B9FA2}"/>
              </a:ext>
            </a:extLst>
          </p:cNvPr>
          <p:cNvSpPr txBox="1">
            <a:spLocks/>
          </p:cNvSpPr>
          <p:nvPr/>
        </p:nvSpPr>
        <p:spPr>
          <a:xfrm>
            <a:off x="163287" y="840447"/>
            <a:ext cx="10515600" cy="463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마스크 미착용 인원을 탐지한 뒤 해당 좌표를 </a:t>
            </a:r>
            <a:r>
              <a:rPr lang="en-US" altLang="ko-KR" sz="1800" b="1" dirty="0"/>
              <a:t>Sub Camera</a:t>
            </a:r>
            <a:r>
              <a:rPr lang="ko-KR" altLang="en-US" sz="1800" b="1" dirty="0"/>
              <a:t>에게 전달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02F4B0E-8402-D4C2-3F66-919284D9D6F0}"/>
              </a:ext>
            </a:extLst>
          </p:cNvPr>
          <p:cNvSpPr txBox="1">
            <a:spLocks/>
          </p:cNvSpPr>
          <p:nvPr/>
        </p:nvSpPr>
        <p:spPr>
          <a:xfrm>
            <a:off x="163287" y="5631883"/>
            <a:ext cx="10515600" cy="843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/>
              <a:t>Sub Camera</a:t>
            </a:r>
            <a:r>
              <a:rPr lang="ko-KR" altLang="en-US" sz="1800" dirty="0"/>
              <a:t>가 미착용 인원을 </a:t>
            </a:r>
            <a:r>
              <a:rPr lang="en-US" altLang="ko-KR" sz="1800" dirty="0"/>
              <a:t>Zoom in </a:t>
            </a:r>
            <a:r>
              <a:rPr lang="ko-KR" altLang="en-US" sz="1800" dirty="0"/>
              <a:t>후 추적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800" dirty="0"/>
              <a:t>PTZ </a:t>
            </a:r>
            <a:r>
              <a:rPr lang="ko-KR" altLang="en-US" sz="1800" dirty="0"/>
              <a:t>카메라를 가진 </a:t>
            </a:r>
            <a:r>
              <a:rPr lang="en-US" altLang="ko-KR" sz="1800" dirty="0"/>
              <a:t>CCTV(</a:t>
            </a:r>
            <a:r>
              <a:rPr lang="ko-KR" altLang="en-US" sz="1800" dirty="0"/>
              <a:t>카메라</a:t>
            </a:r>
            <a:r>
              <a:rPr lang="en-US" altLang="ko-KR" sz="1800" dirty="0"/>
              <a:t>)</a:t>
            </a:r>
            <a:r>
              <a:rPr lang="ko-KR" altLang="en-US" sz="1800" dirty="0"/>
              <a:t>를 구하기에 어려움이 있어 예상 영상으로 대체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1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F107B8-1EAB-5A55-2F71-4C6F847B8141}"/>
              </a:ext>
            </a:extLst>
          </p:cNvPr>
          <p:cNvSpPr/>
          <p:nvPr/>
        </p:nvSpPr>
        <p:spPr>
          <a:xfrm>
            <a:off x="792390" y="5159088"/>
            <a:ext cx="2166257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Mask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Detection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7132E9-57B9-F72B-A9AA-B6C7C5579ACF}"/>
              </a:ext>
            </a:extLst>
          </p:cNvPr>
          <p:cNvSpPr/>
          <p:nvPr/>
        </p:nvSpPr>
        <p:spPr>
          <a:xfrm>
            <a:off x="9021989" y="5159086"/>
            <a:ext cx="2166257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Result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BF700C9-6F19-A859-19FC-07E1D065AFD0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957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52"/>
    </mc:Choice>
    <mc:Fallback>
      <p:transition spd="slow" advTm="24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13" grpId="0" animBg="1"/>
      <p:bldP spid="18" grpId="0"/>
    </p:bldLst>
  </p:timing>
  <p:extLst>
    <p:ext uri="{E180D4A7-C9FB-4DFB-919C-405C955672EB}">
      <p14:showEvtLst xmlns:p14="http://schemas.microsoft.com/office/powerpoint/2010/main">
        <p14:playEvt time="9447" objId="2"/>
        <p14:pauseEvt time="9955" objId="2"/>
        <p14:seekEvt time="9955" objId="2" seek="4042"/>
        <p14:seekEvt time="9955" objId="2" seek="4042"/>
        <p14:resumeEvt time="10037" objId="2"/>
        <p14:stopEvt time="18662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29266B-2702-32C5-7BC7-779A0172F181}"/>
              </a:ext>
            </a:extLst>
          </p:cNvPr>
          <p:cNvSpPr/>
          <p:nvPr/>
        </p:nvSpPr>
        <p:spPr>
          <a:xfrm>
            <a:off x="1" y="0"/>
            <a:ext cx="163286" cy="653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A93892-EA9B-06D0-97ED-0E8F92086471}"/>
              </a:ext>
            </a:extLst>
          </p:cNvPr>
          <p:cNvSpPr txBox="1">
            <a:spLocks/>
          </p:cNvSpPr>
          <p:nvPr/>
        </p:nvSpPr>
        <p:spPr>
          <a:xfrm>
            <a:off x="163287" y="12263"/>
            <a:ext cx="7870370" cy="628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 </a:t>
            </a:r>
            <a:r>
              <a:rPr lang="ko-KR" altLang="en-US" sz="2800" b="1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76573-6D04-73CD-B42A-AEE372DE2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33" y="1199634"/>
            <a:ext cx="1530771" cy="15653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942203-5E6A-DE55-7326-38E6BD1FB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33" y="3340997"/>
            <a:ext cx="1530771" cy="15653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CAF94C-A42C-4FEA-7D5E-A4E81A854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7927" y="1178958"/>
            <a:ext cx="1530768" cy="15653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FDB7D9-17A9-32DB-A85A-96410F15B8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7927" y="3491130"/>
            <a:ext cx="1530769" cy="15653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146B28-C835-A5FE-4A8E-306F620DB5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7839" y="1178958"/>
            <a:ext cx="1530771" cy="15653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8DEE8F-078A-296B-A669-0578AA86D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6237" y="3636806"/>
            <a:ext cx="1530768" cy="156533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4AFFEDF-D9A1-759C-C945-86014FAF9EB3}"/>
              </a:ext>
            </a:extLst>
          </p:cNvPr>
          <p:cNvCxnSpPr>
            <a:cxnSpLocks/>
          </p:cNvCxnSpPr>
          <p:nvPr/>
        </p:nvCxnSpPr>
        <p:spPr>
          <a:xfrm flipV="1">
            <a:off x="2530743" y="1945759"/>
            <a:ext cx="2560881" cy="10124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434E81B-E760-D315-FEBC-2BDC5DDEFDAF}"/>
              </a:ext>
            </a:extLst>
          </p:cNvPr>
          <p:cNvCxnSpPr>
            <a:cxnSpLocks/>
          </p:cNvCxnSpPr>
          <p:nvPr/>
        </p:nvCxnSpPr>
        <p:spPr>
          <a:xfrm>
            <a:off x="2519857" y="3298975"/>
            <a:ext cx="2571767" cy="11204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2AAAB09-0007-45EE-C68A-B05DA5AAAEA0}"/>
              </a:ext>
            </a:extLst>
          </p:cNvPr>
          <p:cNvCxnSpPr>
            <a:cxnSpLocks/>
          </p:cNvCxnSpPr>
          <p:nvPr/>
        </p:nvCxnSpPr>
        <p:spPr>
          <a:xfrm>
            <a:off x="6708695" y="1982298"/>
            <a:ext cx="335914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0A794D-1BC9-3DCE-07F3-A31BFA08E66D}"/>
              </a:ext>
            </a:extLst>
          </p:cNvPr>
          <p:cNvCxnSpPr>
            <a:cxnSpLocks/>
          </p:cNvCxnSpPr>
          <p:nvPr/>
        </p:nvCxnSpPr>
        <p:spPr>
          <a:xfrm>
            <a:off x="6708695" y="4377667"/>
            <a:ext cx="33175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68AAF0-A455-F6CB-E9D3-ECDF233DBB6E}"/>
              </a:ext>
            </a:extLst>
          </p:cNvPr>
          <p:cNvCxnSpPr>
            <a:cxnSpLocks/>
          </p:cNvCxnSpPr>
          <p:nvPr/>
        </p:nvCxnSpPr>
        <p:spPr>
          <a:xfrm>
            <a:off x="8033657" y="2009361"/>
            <a:ext cx="552692" cy="23683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6EA4EB-8EFB-40E6-C68D-9770CC6DD405}"/>
              </a:ext>
            </a:extLst>
          </p:cNvPr>
          <p:cNvSpPr/>
          <p:nvPr/>
        </p:nvSpPr>
        <p:spPr>
          <a:xfrm>
            <a:off x="333116" y="2766924"/>
            <a:ext cx="1179203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8695BA-7159-25D8-C987-96799EC97483}"/>
              </a:ext>
            </a:extLst>
          </p:cNvPr>
          <p:cNvSpPr/>
          <p:nvPr/>
        </p:nvSpPr>
        <p:spPr>
          <a:xfrm>
            <a:off x="333116" y="4908291"/>
            <a:ext cx="1179203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Mask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B93D10-AD54-68BF-C026-2CD86B4AB846}"/>
              </a:ext>
            </a:extLst>
          </p:cNvPr>
          <p:cNvSpPr/>
          <p:nvPr/>
        </p:nvSpPr>
        <p:spPr>
          <a:xfrm>
            <a:off x="5353710" y="2744292"/>
            <a:ext cx="1179203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Object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B1D9D62-CAEA-D83E-633F-6D68FB64230C}"/>
              </a:ext>
            </a:extLst>
          </p:cNvPr>
          <p:cNvCxnSpPr>
            <a:cxnSpLocks/>
          </p:cNvCxnSpPr>
          <p:nvPr/>
        </p:nvCxnSpPr>
        <p:spPr>
          <a:xfrm>
            <a:off x="1715133" y="4174676"/>
            <a:ext cx="815610" cy="76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9488020-BD04-F410-91CC-58C94032C38F}"/>
              </a:ext>
            </a:extLst>
          </p:cNvPr>
          <p:cNvCxnSpPr>
            <a:cxnSpLocks/>
          </p:cNvCxnSpPr>
          <p:nvPr/>
        </p:nvCxnSpPr>
        <p:spPr>
          <a:xfrm>
            <a:off x="1715133" y="2009361"/>
            <a:ext cx="81561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F5DDB6C-9712-AFB6-5C20-C546706EA274}"/>
              </a:ext>
            </a:extLst>
          </p:cNvPr>
          <p:cNvCxnSpPr>
            <a:cxnSpLocks/>
          </p:cNvCxnSpPr>
          <p:nvPr/>
        </p:nvCxnSpPr>
        <p:spPr>
          <a:xfrm flipV="1">
            <a:off x="2499735" y="1982298"/>
            <a:ext cx="0" cy="22109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15DC4FC-E4A3-EC68-CA07-054838534BD3}"/>
              </a:ext>
            </a:extLst>
          </p:cNvPr>
          <p:cNvSpPr/>
          <p:nvPr/>
        </p:nvSpPr>
        <p:spPr>
          <a:xfrm rot="1359105">
            <a:off x="3044573" y="3925701"/>
            <a:ext cx="1179203" cy="628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Inverse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Mask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B414A7F-2331-1CF4-D288-38F3EB2B3014}"/>
              </a:ext>
            </a:extLst>
          </p:cNvPr>
          <p:cNvSpPr/>
          <p:nvPr/>
        </p:nvSpPr>
        <p:spPr>
          <a:xfrm>
            <a:off x="5126918" y="5065784"/>
            <a:ext cx="1667577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Background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1542601-74C1-CBAF-E005-4FE6BBA66E9E}"/>
              </a:ext>
            </a:extLst>
          </p:cNvPr>
          <p:cNvSpPr/>
          <p:nvPr/>
        </p:nvSpPr>
        <p:spPr>
          <a:xfrm>
            <a:off x="10069167" y="2717203"/>
            <a:ext cx="1529443" cy="33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PTZ Camera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13336C3-00B9-349E-A6E9-AB2E02E9DAD5}"/>
              </a:ext>
            </a:extLst>
          </p:cNvPr>
          <p:cNvSpPr/>
          <p:nvPr/>
        </p:nvSpPr>
        <p:spPr>
          <a:xfrm>
            <a:off x="10027562" y="5076670"/>
            <a:ext cx="1529443" cy="880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Wide-View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Camera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396C9D3-2DA9-7670-32FC-E907BE0C5886}"/>
              </a:ext>
            </a:extLst>
          </p:cNvPr>
          <p:cNvSpPr/>
          <p:nvPr/>
        </p:nvSpPr>
        <p:spPr>
          <a:xfrm>
            <a:off x="8033657" y="1529757"/>
            <a:ext cx="1871901" cy="336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Mask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Detection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4D4AB6-81A1-AF97-430D-12668B994D8E}"/>
              </a:ext>
            </a:extLst>
          </p:cNvPr>
          <p:cNvSpPr/>
          <p:nvPr/>
        </p:nvSpPr>
        <p:spPr>
          <a:xfrm>
            <a:off x="6736403" y="4438974"/>
            <a:ext cx="1530768" cy="336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Compression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177D20C0-7CB6-8A9E-0941-5449822D1D95}"/>
              </a:ext>
            </a:extLst>
          </p:cNvPr>
          <p:cNvSpPr txBox="1">
            <a:spLocks/>
          </p:cNvSpPr>
          <p:nvPr/>
        </p:nvSpPr>
        <p:spPr>
          <a:xfrm>
            <a:off x="163287" y="5631883"/>
            <a:ext cx="10515600" cy="843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/>
              <a:t>프레임 당 평균 처리시간</a:t>
            </a:r>
            <a:r>
              <a:rPr lang="en-US" altLang="ko-KR" sz="1800" dirty="0"/>
              <a:t>: 40ms, </a:t>
            </a:r>
            <a:r>
              <a:rPr lang="ko-KR" altLang="en-US" sz="1800" dirty="0"/>
              <a:t>평균</a:t>
            </a:r>
            <a:r>
              <a:rPr lang="en-US" altLang="ko-KR" sz="1800" dirty="0"/>
              <a:t>FPS: 30fps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6874FA8-A8CA-E695-21C3-EF2E9D2CEA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510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92"/>
    </mc:Choice>
    <mc:Fallback>
      <p:transition spd="slow" advTm="58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1" grpId="0"/>
      <p:bldP spid="42" grpId="0"/>
      <p:bldP spid="57" grpId="0" animBg="1"/>
      <p:bldP spid="58" grpId="0"/>
      <p:bldP spid="61" grpId="0"/>
      <p:bldP spid="62" grpId="0"/>
      <p:bldP spid="63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FEC30E-B86A-5FA9-68DB-E7CFB673C03E}"/>
              </a:ext>
            </a:extLst>
          </p:cNvPr>
          <p:cNvSpPr/>
          <p:nvPr/>
        </p:nvSpPr>
        <p:spPr>
          <a:xfrm>
            <a:off x="1" y="0"/>
            <a:ext cx="163286" cy="653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6ADFF0C-675E-02E2-147B-765C996F3714}"/>
              </a:ext>
            </a:extLst>
          </p:cNvPr>
          <p:cNvSpPr txBox="1">
            <a:spLocks/>
          </p:cNvSpPr>
          <p:nvPr/>
        </p:nvSpPr>
        <p:spPr>
          <a:xfrm>
            <a:off x="163287" y="12263"/>
            <a:ext cx="7870370" cy="628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 </a:t>
            </a:r>
            <a:r>
              <a:rPr lang="ko-KR" altLang="en-US" sz="2800" b="1" dirty="0"/>
              <a:t>개선해야할 사항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2414F2-210F-90A8-7B8E-DFB425C20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17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2400" dirty="0"/>
              <a:t>PTZ </a:t>
            </a:r>
            <a:r>
              <a:rPr lang="ko-KR" altLang="en-US" sz="2400" dirty="0"/>
              <a:t>카메라의 개수만큼 </a:t>
            </a:r>
            <a:r>
              <a:rPr lang="en-US" altLang="ko-KR" sz="2400" dirty="0"/>
              <a:t>tracking</a:t>
            </a:r>
            <a:r>
              <a:rPr lang="ko-KR" altLang="en-US" sz="2400" dirty="0"/>
              <a:t>을 할 수 있는 한계가 존재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&gt; </a:t>
            </a:r>
            <a:r>
              <a:rPr lang="ko-KR" altLang="en-US" sz="2400" dirty="0"/>
              <a:t>일정한 개수의 구역으로 나눠 각 구역을 </a:t>
            </a:r>
            <a:r>
              <a:rPr lang="en-US" altLang="ko-KR" sz="2400" dirty="0"/>
              <a:t>PTZ </a:t>
            </a:r>
            <a:r>
              <a:rPr lang="ko-KR" altLang="en-US" sz="2400" dirty="0"/>
              <a:t>카메라가 담당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/>
              <a:t>Tracking</a:t>
            </a:r>
            <a:r>
              <a:rPr lang="ko-KR" altLang="en-US" sz="2400" dirty="0"/>
              <a:t>을 하는 만큼 마스크 탐지의 정확도 향상이 필요함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&gt; </a:t>
            </a:r>
            <a:r>
              <a:rPr lang="ko-KR" altLang="en-US" sz="2400" dirty="0"/>
              <a:t>실시간 처리에 영향이 </a:t>
            </a:r>
            <a:r>
              <a:rPr lang="ko-KR" altLang="en-US" sz="2400" dirty="0" err="1"/>
              <a:t>없어야함</a:t>
            </a:r>
            <a:endParaRPr lang="en-US" altLang="ko-KR" sz="2400" dirty="0"/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객체와 배경 분리가 더 깔끔하게 이루어져야 정확한 인원 파악이 가능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&gt; </a:t>
            </a:r>
            <a:r>
              <a:rPr lang="ko-KR" altLang="en-US" sz="2400" dirty="0"/>
              <a:t>가만히 서 있는 인원을 배경으로 인식하는 문제 발생</a:t>
            </a:r>
            <a:endParaRPr lang="en-US" altLang="ko-KR" sz="2400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4749E9A-7897-6FCA-5598-5ED594D0F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76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88"/>
    </mc:Choice>
    <mc:Fallback>
      <p:transition spd="slow" advTm="60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10.3|6.9|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|27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.7|7.3|3.6|13|5|4.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1084</Words>
  <Application>Microsoft Office PowerPoint</Application>
  <PresentationFormat>와이드스크린</PresentationFormat>
  <Paragraphs>181</Paragraphs>
  <Slides>9</Slides>
  <Notes>9</Notes>
  <HiddenSlides>0</HiddenSlides>
  <MMClips>17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Arial</vt:lpstr>
      <vt:lpstr>Office 테마</vt:lpstr>
      <vt:lpstr>마스크 탐지, 추적 지능형 CCTV</vt:lpstr>
      <vt:lpstr>PowerPoint 프레젠테이션</vt:lpstr>
      <vt:lpstr> 마스크 탐지를 위한 yolo 트레이닝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동규</dc:creator>
  <cp:lastModifiedBy>김 동규</cp:lastModifiedBy>
  <cp:revision>343</cp:revision>
  <dcterms:created xsi:type="dcterms:W3CDTF">2022-06-04T10:48:22Z</dcterms:created>
  <dcterms:modified xsi:type="dcterms:W3CDTF">2022-06-08T05:23:50Z</dcterms:modified>
</cp:coreProperties>
</file>